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1" r:id="rId5"/>
    <p:sldId id="259" r:id="rId6"/>
    <p:sldId id="260" r:id="rId7"/>
    <p:sldId id="265" r:id="rId8"/>
    <p:sldId id="270" r:id="rId9"/>
    <p:sldId id="262" r:id="rId10"/>
    <p:sldId id="263" r:id="rId11"/>
    <p:sldId id="266" r:id="rId12"/>
    <p:sldId id="268" r:id="rId13"/>
    <p:sldId id="267" r:id="rId14"/>
    <p:sldId id="275" r:id="rId15"/>
    <p:sldId id="269" r:id="rId16"/>
    <p:sldId id="271" r:id="rId17"/>
    <p:sldId id="272" r:id="rId18"/>
    <p:sldId id="274" r:id="rId19"/>
    <p:sldId id="273" r:id="rId20"/>
    <p:sldId id="276" r:id="rId21"/>
    <p:sldId id="257" r:id="rId22"/>
  </p:sldIdLst>
  <p:sldSz cx="9144000" cy="6858000" type="screen4x3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870D16BB-9C22-2CD3-ED23-8887A68A24F3}" v="10" dt="2020-07-02T21:49:01.432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5914"/>
            <a:ext cx="9143999" cy="2281929"/>
          </a:xfrm>
        </p:spPr>
        <p:txBody>
          <a:bodyPr>
            <a:normAutofit/>
          </a:bodyPr>
          <a:lstStyle/>
          <a:p>
            <a:r>
              <a:rPr lang="en-US" sz="4400" dirty="0"/>
              <a:t>Robust Contour Discovery</a:t>
            </a:r>
            <a:br>
              <a:rPr lang="en-US" sz="4400" dirty="0"/>
            </a:br>
            <a:r>
              <a:rPr lang="en-US" sz="4400" dirty="0"/>
              <a:t>for</a:t>
            </a:r>
            <a:br>
              <a:rPr lang="en-US" sz="4400" dirty="0"/>
            </a:br>
            <a:r>
              <a:rPr lang="en-US" sz="4400" dirty="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56220"/>
            <a:ext cx="6858000" cy="24354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Achint Chaudhary</a:t>
            </a:r>
          </a:p>
          <a:p>
            <a:r>
              <a:rPr lang="en-US" sz="1800" dirty="0">
                <a:latin typeface="Economica"/>
              </a:rPr>
              <a:t>MTech</a:t>
            </a:r>
          </a:p>
          <a:p>
            <a:endParaRPr lang="en-US" sz="1800" dirty="0">
              <a:latin typeface="Economica"/>
            </a:endParaRPr>
          </a:p>
          <a:p>
            <a:r>
              <a:rPr lang="en-US" sz="1800" dirty="0">
                <a:latin typeface="Economica"/>
              </a:rPr>
              <a:t>Advisor</a:t>
            </a:r>
          </a:p>
          <a:p>
            <a:r>
              <a:rPr lang="en-US" sz="1800" dirty="0">
                <a:latin typeface="Economica"/>
              </a:rPr>
              <a:t>Prof. Jayant R. </a:t>
            </a:r>
            <a:r>
              <a:rPr lang="en-US" sz="1800" dirty="0" err="1">
                <a:latin typeface="Economica"/>
              </a:rPr>
              <a:t>Haritsa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3C891-E4C8-47C3-9DFC-44605E8E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7" y="1163637"/>
            <a:ext cx="6401365" cy="453072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Cons of existing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Discretization limits the search to finite number of points</a:t>
                </a:r>
              </a:p>
              <a:p>
                <a:pPr marL="0" indent="0">
                  <a:buNone/>
                </a:pPr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Cost deviated from ideal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of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cs typeface="Calibri"/>
                </a:endParaRPr>
              </a:p>
              <a:p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May lead to slits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when used with the full space exploration</a:t>
                </a: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  <a:blipFill>
                <a:blip r:embed="rId2"/>
                <a:stretch>
                  <a:fillRect l="-2632" t="-2151" r="-5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dirty="0" smtClean="0"/>
              <a:t>11</a:t>
            </a:fld>
            <a:endParaRPr lang="en-US" dirty="0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/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𝐸𝑆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g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FB108-CF2D-4EA3-8AF4-363C54C2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6" y="2160622"/>
            <a:ext cx="2855931" cy="2580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/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in BCG assumption,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IN" dirty="0"/>
                  <a:t> is the ratio to discretize 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IN" dirty="0"/>
                  <a:t> is cost ratio change per step in ESS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blipFill>
                <a:blip r:embed="rId4"/>
                <a:stretch>
                  <a:fillRect l="-618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/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Black points have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where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/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/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/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Yellow point have cost 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in that case Blind-search of NEXUS will choose a next red point now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blipFill>
                <a:blip r:embed="rId8"/>
                <a:stretch>
                  <a:fillRect l="-935" t="-3289" r="-1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/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Cost of red point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 due to BCG is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blipFill>
                <a:blip r:embed="rId9"/>
                <a:stretch>
                  <a:fillRect l="-91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/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/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So, for NEXUS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𝒔𝒆𝒍</m:t>
                          </m:r>
                        </m:sub>
                        <m: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blipFill>
                <a:blip r:embed="rId11"/>
                <a:stretch>
                  <a:fillRect l="-3169" t="-4545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screen, building, cage&#10;&#10;Description automatically generated">
            <a:extLst>
              <a:ext uri="{FF2B5EF4-FFF2-40B4-BE49-F238E27FC236}">
                <a16:creationId xmlns:a16="http://schemas.microsoft.com/office/drawing/2014/main" id="{A62F47F0-F013-4223-BF5A-A994F9159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2622"/>
            <a:ext cx="3429000" cy="2961671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572622"/>
            <a:ext cx="4457699" cy="2961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0DC4F-9563-4047-8BC9-8FA7419EC7B9}"/>
              </a:ext>
            </a:extLst>
          </p:cNvPr>
          <p:cNvSpPr txBox="1"/>
          <p:nvPr/>
        </p:nvSpPr>
        <p:spPr>
          <a:xfrm>
            <a:off x="628649" y="4835951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Piece-wise linear contours are observed in practice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 sizes during contour discovery can be increased exponentially when the further points are in a desired cost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next given direction is wrong, aggressive search finds it</a:t>
            </a:r>
          </a:p>
        </p:txBody>
      </p:sp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2C70-11D2-482A-8254-50BE5C56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32135"/>
            <a:ext cx="3344739" cy="29352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A2FE6-717C-4D8B-9B57-3A7478D05E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741" y="1732136"/>
            <a:ext cx="4330931" cy="46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  <a:p>
            <a:pPr lvl="1"/>
            <a:r>
              <a:rPr lang="en-US" dirty="0"/>
              <a:t>Evaluation on 8 TPC-DS SQL queries</a:t>
            </a:r>
          </a:p>
          <a:p>
            <a:pPr lvl="1"/>
            <a:r>
              <a:rPr lang="en-US" dirty="0"/>
              <a:t>Dimension of ESS from 3 to 5</a:t>
            </a:r>
          </a:p>
          <a:p>
            <a:pPr lvl="1"/>
            <a:r>
              <a:rPr lang="en-US" dirty="0"/>
              <a:t>DB instances in range of 1GB to 250GB via CODD</a:t>
            </a:r>
          </a:p>
          <a:p>
            <a:pPr lvl="1"/>
            <a:r>
              <a:rPr lang="en-US" dirty="0"/>
              <a:t>FPC module is used for Foreign Plan Costing</a:t>
            </a:r>
          </a:p>
          <a:p>
            <a:r>
              <a:rPr lang="en-US" dirty="0"/>
              <a:t>System Environment</a:t>
            </a:r>
          </a:p>
          <a:p>
            <a:pPr lvl="1"/>
            <a:r>
              <a:rPr lang="en-US" dirty="0"/>
              <a:t>DB engine is modified version of Postgres-9.4</a:t>
            </a:r>
          </a:p>
          <a:p>
            <a:pPr lvl="1"/>
            <a:r>
              <a:rPr lang="en-US" dirty="0"/>
              <a:t>Intel© Core™ i9 CPU, 32GB 2666MHz RAM, 2TB Storage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30817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532" y="6356351"/>
            <a:ext cx="90381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Lesser Optimizer Calls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BF4A0251-AE5B-4074-8498-E56F1E2A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6" y="1733721"/>
            <a:ext cx="5560747" cy="4426100"/>
          </a:xfrm>
        </p:spPr>
      </p:pic>
    </p:spTree>
    <p:extLst>
      <p:ext uri="{BB962C8B-B14F-4D97-AF65-F5344CB8AC3E}">
        <p14:creationId xmlns:p14="http://schemas.microsoft.com/office/powerpoint/2010/main" val="38139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73, 100GB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D4A82E-85A1-4074-BFD2-976452A4C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216426"/>
            <a:ext cx="3943349" cy="386670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2596C7-0E85-4F36-BF1D-FAF6BC367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427"/>
            <a:ext cx="3943347" cy="3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7, 1GB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2B594-DFD5-441F-ADD1-09CBF7205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397"/>
            <a:ext cx="3943347" cy="39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1D28D-B8A0-4808-BFD1-3C2DD543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216397"/>
            <a:ext cx="3943347" cy="38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Plan Cardinalities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 descr="A pencil and paper&#10;&#10;Description automatically generated">
            <a:extLst>
              <a:ext uri="{FF2B5EF4-FFF2-40B4-BE49-F238E27FC236}">
                <a16:creationId xmlns:a16="http://schemas.microsoft.com/office/drawing/2014/main" id="{0F8F5BB1-2BCC-4369-8DC2-7CE04636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9" y="1733721"/>
            <a:ext cx="5558301" cy="4426100"/>
          </a:xfrm>
        </p:spPr>
      </p:pic>
    </p:spTree>
    <p:extLst>
      <p:ext uri="{BB962C8B-B14F-4D97-AF65-F5344CB8AC3E}">
        <p14:creationId xmlns:p14="http://schemas.microsoft.com/office/powerpoint/2010/main" val="9485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𝑆𝑄𝐿</m:t>
                    </m:r>
                  </m:oMath>
                </a14:m>
                <a:r>
                  <a:rPr lang="en-US" dirty="0">
                    <a:cs typeface="Calibri"/>
                  </a:rPr>
                  <a:t> queries are declarative in nature</a:t>
                </a:r>
              </a:p>
              <a:p>
                <a:pPr algn="just"/>
                <a:r>
                  <a:rPr lang="en-US" dirty="0">
                    <a:cs typeface="Calibri"/>
                  </a:rPr>
                  <a:t>Many execution strategies for a SQL query are possible, each is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𝑝𝑙𝑎𝑛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Database optimizer selects the best plan for execution</a:t>
                </a:r>
                <a:endParaRPr lang="en-IN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Plan choices are suboptimal, as they are based on selectivity estimation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𝑃𝑙𝑎𝑛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𝑏𝑜𝑢𝑞𝑢𝑒𝑡𝑠</m:t>
                    </m:r>
                  </m:oMath>
                </a14:m>
                <a:r>
                  <a:rPr lang="en-US" dirty="0">
                    <a:cs typeface="Calibri"/>
                  </a:rPr>
                  <a:t> was proposed to provide worst case performance guarantees for OLAP queries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 r="-1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FDA1-2ED8-48C5-9E64-18304A3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D709-8DB6-4FEC-B1FB-DF89BE6E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Discretization of ESS is now removed in </a:t>
            </a:r>
            <a:r>
              <a:rPr lang="en-IN" dirty="0" err="1"/>
              <a:t>AdaNEXUS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Exponentially varying step size leads to bounded cost deviation.</a:t>
            </a:r>
          </a:p>
          <a:p>
            <a:pPr algn="just"/>
            <a:r>
              <a:rPr lang="en-IN" dirty="0"/>
              <a:t>Speed up in contour discovery is obtained (with lesser cost deviation) by using slope information of piece-wise linear contours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Adjacent sub-problems can share information for further speed-up for constructing a contour.</a:t>
            </a:r>
          </a:p>
          <a:p>
            <a:pPr algn="just"/>
            <a:r>
              <a:rPr lang="en-IN" dirty="0"/>
              <a:t>Direction of contour discovery can be tuned using a full learnable PID controller or any (robust and interpretable) machine learning model.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31E8-FB72-4D0E-A7DA-2B47B97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25FA2-8FFC-401D-A3C2-D5BEC554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6C2EB10-C7DA-4EA8-AAA4-A27D9DBC5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22881"/>
            <a:ext cx="4301158" cy="464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/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blipFill>
                <a:blip r:embed="rId3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/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/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𝑆𝑢𝑏𝑂𝑝𝑡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br>
                  <a:rPr lang="en-US" sz="1600" b="0" dirty="0"/>
                </a:br>
                <a:endParaRPr lang="en-US" sz="1600" b="0" dirty="0"/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8" y="5536081"/>
            <a:ext cx="2785797" cy="468380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6" y="5532170"/>
            <a:ext cx="2604051" cy="468381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8" y="4034047"/>
            <a:ext cx="3182422" cy="4683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86EF2-6CF2-4F68-A392-B446A13C2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7" y="2501677"/>
            <a:ext cx="3182421" cy="63552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C84A2-C564-4B5E-BEF6-F6A4BF1F0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11" y="2463896"/>
            <a:ext cx="3908583" cy="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Full Space Exploration</a:t>
                </a:r>
              </a:p>
              <a:p>
                <a:pPr lvl="1"/>
                <a:r>
                  <a:rPr lang="en-US" dirty="0">
                    <a:cs typeface="Calibri"/>
                  </a:rPr>
                  <a:t>Do optimizer calls at all points, and take only feasible points, i.e. those whose cost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Total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NEXUS</a:t>
                </a:r>
              </a:p>
              <a:p>
                <a:pPr lvl="1"/>
                <a:r>
                  <a:rPr lang="en-US" dirty="0">
                    <a:cs typeface="Calibri"/>
                  </a:rPr>
                  <a:t>Initial seed on one boundary is located</a:t>
                </a:r>
              </a:p>
              <a:p>
                <a:pPr lvl="1"/>
                <a:r>
                  <a:rPr lang="en-US" dirty="0">
                    <a:cs typeface="Calibri"/>
                  </a:rPr>
                  <a:t>Neighboring points of seed are explored to create contours</a:t>
                </a:r>
              </a:p>
              <a:p>
                <a:pPr lvl="1"/>
                <a:r>
                  <a:rPr lang="en-US" dirty="0">
                    <a:cs typeface="Calibri"/>
                  </a:rPr>
                  <a:t>Worst case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𝑅𝐸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𝐷𝑖𝑚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Speed-up guaranteed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𝐷𝑖𝑚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𝑅𝐸𝑆</m:t>
                    </m:r>
                  </m:oMath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Understanding NEXUS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Reduces optimizer calls by avoiding all points of ESS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version solved by multiple 2D exploration in recursive fashion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831329-14DC-401D-B7A0-07ABAAA85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8999"/>
            <a:ext cx="7886699" cy="2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91DE-F411-4BD3-A381-1825A65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r="211"/>
          <a:stretch/>
        </p:blipFill>
        <p:spPr>
          <a:xfrm>
            <a:off x="1217296" y="1776317"/>
            <a:ext cx="6695224" cy="4488118"/>
          </a:xfrm>
        </p:spPr>
      </p:pic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274</TotalTime>
  <Words>647</Words>
  <Application>Microsoft Office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Arvo</vt:lpstr>
      <vt:lpstr>Courier New</vt:lpstr>
      <vt:lpstr>Arial</vt:lpstr>
      <vt:lpstr>Calibri</vt:lpstr>
      <vt:lpstr>Cambria Math</vt:lpstr>
      <vt:lpstr>Economica</vt:lpstr>
      <vt:lpstr>Wingdings</vt:lpstr>
      <vt:lpstr>IISc-SERC-v2</vt:lpstr>
      <vt:lpstr>Robust Contour Discovery for Plan Bouquets</vt:lpstr>
      <vt:lpstr>Introduction</vt:lpstr>
      <vt:lpstr>Plan Bouquets</vt:lpstr>
      <vt:lpstr>Performance Metrics</vt:lpstr>
      <vt:lpstr>Assumptions</vt:lpstr>
      <vt:lpstr>Linearity &amp; BCG of OCS</vt:lpstr>
      <vt:lpstr>Bouquets Compilation</vt:lpstr>
      <vt:lpstr>Understanding NEXUS</vt:lpstr>
      <vt:lpstr>MSO_g on Cost Deviation</vt:lpstr>
      <vt:lpstr>PowerPoint Presentation</vt:lpstr>
      <vt:lpstr>Cons of existing methods</vt:lpstr>
      <vt:lpstr>NEXUS Cost Deviation</vt:lpstr>
      <vt:lpstr>AdaNEXUS</vt:lpstr>
      <vt:lpstr>AdaNEXUS</vt:lpstr>
      <vt:lpstr>Experiments</vt:lpstr>
      <vt:lpstr>Lesser Optimizer Calls</vt:lpstr>
      <vt:lpstr>Reduced Cost Deviation</vt:lpstr>
      <vt:lpstr>Reduced Cost Deviation</vt:lpstr>
      <vt:lpstr>Plan Cardinalities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300</cp:revision>
  <dcterms:created xsi:type="dcterms:W3CDTF">2020-07-01T06:50:22Z</dcterms:created>
  <dcterms:modified xsi:type="dcterms:W3CDTF">2020-07-03T04:42:15Z</dcterms:modified>
</cp:coreProperties>
</file>